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69" r:id="rId5"/>
    <p:sldId id="257" r:id="rId6"/>
    <p:sldId id="306" r:id="rId7"/>
    <p:sldId id="305" r:id="rId8"/>
    <p:sldId id="323" r:id="rId9"/>
    <p:sldId id="325" r:id="rId10"/>
    <p:sldId id="311" r:id="rId11"/>
    <p:sldId id="320" r:id="rId12"/>
    <p:sldId id="312" r:id="rId13"/>
    <p:sldId id="322" r:id="rId14"/>
    <p:sldId id="318" r:id="rId15"/>
    <p:sldId id="317" r:id="rId16"/>
    <p:sldId id="31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D88B0"/>
    <a:srgbClr val="D3AA39"/>
    <a:srgbClr val="132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441" autoAdjust="0"/>
  </p:normalViewPr>
  <p:slideViewPr>
    <p:cSldViewPr snapToGrid="0">
      <p:cViewPr varScale="1">
        <p:scale>
          <a:sx n="88" d="100"/>
          <a:sy n="88" d="100"/>
        </p:scale>
        <p:origin x="8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ells Ling, PhD" userId="20d17aaf-1abe-4c72-b11a-c280d1f41c39" providerId="ADAL" clId="{FFDB286B-F21E-4A03-9647-E4E9F7DBB31A}"/>
    <pc:docChg chg="custSel modSld">
      <pc:chgData name="Wells Ling, PhD" userId="20d17aaf-1abe-4c72-b11a-c280d1f41c39" providerId="ADAL" clId="{FFDB286B-F21E-4A03-9647-E4E9F7DBB31A}" dt="2024-08-06T19:30:59.103" v="17" actId="368"/>
      <pc:docMkLst>
        <pc:docMk/>
      </pc:docMkLst>
      <pc:sldChg chg="modNotes">
        <pc:chgData name="Wells Ling, PhD" userId="20d17aaf-1abe-4c72-b11a-c280d1f41c39" providerId="ADAL" clId="{FFDB286B-F21E-4A03-9647-E4E9F7DBB31A}" dt="2024-08-06T19:30:59.044" v="3" actId="368"/>
        <pc:sldMkLst>
          <pc:docMk/>
          <pc:sldMk cId="554972524" sldId="305"/>
        </pc:sldMkLst>
      </pc:sldChg>
      <pc:sldChg chg="modNotes">
        <pc:chgData name="Wells Ling, PhD" userId="20d17aaf-1abe-4c72-b11a-c280d1f41c39" providerId="ADAL" clId="{FFDB286B-F21E-4A03-9647-E4E9F7DBB31A}" dt="2024-08-06T19:30:59.037" v="1" actId="368"/>
        <pc:sldMkLst>
          <pc:docMk/>
          <pc:sldMk cId="955917417" sldId="306"/>
        </pc:sldMkLst>
      </pc:sldChg>
      <pc:sldChg chg="modNotes">
        <pc:chgData name="Wells Ling, PhD" userId="20d17aaf-1abe-4c72-b11a-c280d1f41c39" providerId="ADAL" clId="{FFDB286B-F21E-4A03-9647-E4E9F7DBB31A}" dt="2024-08-06T19:30:59.065" v="9" actId="368"/>
        <pc:sldMkLst>
          <pc:docMk/>
          <pc:sldMk cId="1016767406" sldId="311"/>
        </pc:sldMkLst>
      </pc:sldChg>
      <pc:sldChg chg="modNotes">
        <pc:chgData name="Wells Ling, PhD" userId="20d17aaf-1abe-4c72-b11a-c280d1f41c39" providerId="ADAL" clId="{FFDB286B-F21E-4A03-9647-E4E9F7DBB31A}" dt="2024-08-06T19:30:59.078" v="13" actId="368"/>
        <pc:sldMkLst>
          <pc:docMk/>
          <pc:sldMk cId="3962011416" sldId="312"/>
        </pc:sldMkLst>
      </pc:sldChg>
      <pc:sldChg chg="modNotes">
        <pc:chgData name="Wells Ling, PhD" userId="20d17aaf-1abe-4c72-b11a-c280d1f41c39" providerId="ADAL" clId="{FFDB286B-F21E-4A03-9647-E4E9F7DBB31A}" dt="2024-08-06T19:30:59.103" v="17" actId="368"/>
        <pc:sldMkLst>
          <pc:docMk/>
          <pc:sldMk cId="2065755590" sldId="317"/>
        </pc:sldMkLst>
      </pc:sldChg>
      <pc:sldChg chg="modNotes">
        <pc:chgData name="Wells Ling, PhD" userId="20d17aaf-1abe-4c72-b11a-c280d1f41c39" providerId="ADAL" clId="{FFDB286B-F21E-4A03-9647-E4E9F7DBB31A}" dt="2024-08-06T19:30:59.090" v="15" actId="368"/>
        <pc:sldMkLst>
          <pc:docMk/>
          <pc:sldMk cId="963073014" sldId="318"/>
        </pc:sldMkLst>
      </pc:sldChg>
      <pc:sldChg chg="modNotes">
        <pc:chgData name="Wells Ling, PhD" userId="20d17aaf-1abe-4c72-b11a-c280d1f41c39" providerId="ADAL" clId="{FFDB286B-F21E-4A03-9647-E4E9F7DBB31A}" dt="2024-08-06T19:30:59.072" v="11" actId="368"/>
        <pc:sldMkLst>
          <pc:docMk/>
          <pc:sldMk cId="3048031532" sldId="320"/>
        </pc:sldMkLst>
      </pc:sldChg>
      <pc:sldChg chg="modNotes">
        <pc:chgData name="Wells Ling, PhD" userId="20d17aaf-1abe-4c72-b11a-c280d1f41c39" providerId="ADAL" clId="{FFDB286B-F21E-4A03-9647-E4E9F7DBB31A}" dt="2024-08-06T19:30:59.051" v="5" actId="368"/>
        <pc:sldMkLst>
          <pc:docMk/>
          <pc:sldMk cId="3697794886" sldId="323"/>
        </pc:sldMkLst>
      </pc:sldChg>
      <pc:sldChg chg="modNotes">
        <pc:chgData name="Wells Ling, PhD" userId="20d17aaf-1abe-4c72-b11a-c280d1f41c39" providerId="ADAL" clId="{FFDB286B-F21E-4A03-9647-E4E9F7DBB31A}" dt="2024-08-06T19:30:59.057" v="7" actId="368"/>
        <pc:sldMkLst>
          <pc:docMk/>
          <pc:sldMk cId="3819182084" sldId="325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91495-AC70-4A66-8EA6-820E7429E48F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AD1A72-BBB3-4A7D-9F29-248C66A09C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16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AD1A72-BBB3-4A7D-9F29-248C66A09C3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75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2785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910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348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345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967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2317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34176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9800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72218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FE3B90-07E6-40F1-8A94-E2A7959708D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316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D27610-4C9D-3EB4-4B98-E07D33C6F9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7A4A3C-A6F5-2C72-E051-CD878C1B1B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0583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C6AA-FD8F-2D6E-8734-D7002F141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EEEE4C-D759-AD8A-4C3C-1BD3A08C0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581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1947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42223A-95DC-12C1-C160-3A20693569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0597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3D0E9D-1156-88F7-828C-E837CB64A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059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6207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35FF-B4EB-1A0F-E5D9-81770D58D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89A1E-FB2C-80E7-5F22-B328D6A211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025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25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5972B-4AFE-F574-8967-5C0E8219F9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38210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C321F-F1E2-9C2D-2482-6E248758BC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52559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317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CE84B-3B69-B62D-3745-078E03A67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D16BA-E450-B3AA-38DB-5965FD1F14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5D34EA-5721-9F87-E935-075704D101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5464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422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D4FB2-22FE-2A7C-2B6C-090E77AC5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3C0C08-072E-5774-7FF6-4F1D95232A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F7518F-126E-A90A-15F7-0389731BCE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15776-B2AF-F8A1-18D4-3E8274C771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0170D6-099D-CDB7-A893-DD2C5219BC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67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3697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A37C6-2336-C0AF-C70D-D9F751CF4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688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71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22714-AF0E-F880-CA06-133EEC207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CCD99-0E9C-C9BD-2554-16315558A0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47259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36247-6D99-240D-73A0-50CD8E760E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40262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7394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35A07-28F0-6EA1-070E-6B6C92411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F8FCE9-A89A-4775-6499-75DD88D5E7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4550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45A4BC-5B64-AD71-F14D-844AECDCFF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850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217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"/>
            <a:lum/>
          </a:blip>
          <a:srcRect/>
          <a:stretch>
            <a:fillRect l="7000" t="4000" r="6000" b="-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8BB1F6A-30BA-B73D-AEB4-EE89F4FFB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8F901-3562-EFF7-2038-263B86DB0F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FE67E-E0A6-97DA-DCAB-EB5D6B496E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26190-E460-465D-B4C4-3F05B1F3126A}" type="datetimeFigureOut">
              <a:rPr lang="en-US" smtClean="0"/>
              <a:t>8/6/2024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DA066-9DD7-9866-0440-204FA4FCFE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352F93-360A-5C9F-41EF-629BFE89C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D438CB-8CAA-4DA4-A717-7BF842C6CB6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488D14-44F8-AD12-946A-7776CD1EF82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151"/>
            <a:ext cx="12192000" cy="1264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786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yriad Pro Black" panose="020B09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74961-1D26-33F7-6294-3F06D6492D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601" y="921328"/>
            <a:ext cx="10718799" cy="2387600"/>
          </a:xfrm>
        </p:spPr>
        <p:txBody>
          <a:bodyPr/>
          <a:lstStyle/>
          <a:p>
            <a:r>
              <a:rPr lang="en-US" u="sng" dirty="0"/>
              <a:t>AIMS Redesign Subcommittee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0F2D72-C2C7-CA98-D4DB-E9E9807159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23893" y="3539547"/>
            <a:ext cx="6788726" cy="1655762"/>
          </a:xfrm>
        </p:spPr>
        <p:txBody>
          <a:bodyPr/>
          <a:lstStyle/>
          <a:p>
            <a:r>
              <a:rPr lang="en-US" dirty="0"/>
              <a:t>Aug 5</a:t>
            </a:r>
            <a:r>
              <a:rPr lang="en-US" baseline="30000" dirty="0"/>
              <a:t>th</a:t>
            </a:r>
            <a:r>
              <a:rPr lang="en-US" dirty="0"/>
              <a:t>, 2024</a:t>
            </a:r>
          </a:p>
          <a:p>
            <a:r>
              <a:rPr lang="en-US" dirty="0"/>
              <a:t>Full-Committee Meeting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40C51791-E9B5-1C0D-F892-49AD2E66EA5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724286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Retention, Graduation, &amp; Persistence: </a:t>
            </a:r>
            <a:r>
              <a:rPr lang="en-US" sz="2000" dirty="0"/>
              <a:t>Combine “Withdrew or Stopped Out” and “Other Exclusions” into “Students with Allowable Exclusions”</a:t>
            </a:r>
          </a:p>
          <a:p>
            <a:pPr lvl="1"/>
            <a:r>
              <a:rPr lang="en-US" sz="1600" dirty="0"/>
              <a:t>“Withdrew or Stopped Out” does not specify why they stopped out and is not used in the calculation in first year retention rates.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84247DD-FA38-5B69-F0F9-7085259B5A9A}"/>
              </a:ext>
            </a:extLst>
          </p:cNvPr>
          <p:cNvGrpSpPr/>
          <p:nvPr/>
        </p:nvGrpSpPr>
        <p:grpSpPr>
          <a:xfrm>
            <a:off x="4026571" y="4223799"/>
            <a:ext cx="7156436" cy="1184159"/>
            <a:chOff x="3741054" y="3995799"/>
            <a:chExt cx="7719544" cy="127733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E8752AB-ACF6-B0FE-EE7E-B885B7E07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1054" y="3995799"/>
              <a:ext cx="7719544" cy="1277335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51A5D53-C6F0-E2DE-7E31-5CAFFCC6C150}"/>
                </a:ext>
              </a:extLst>
            </p:cNvPr>
            <p:cNvSpPr/>
            <p:nvPr/>
          </p:nvSpPr>
          <p:spPr>
            <a:xfrm>
              <a:off x="9283702" y="4343400"/>
              <a:ext cx="1034471" cy="31184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FAA1D50-A5A3-196A-A326-F8F6BA7A6521}"/>
              </a:ext>
            </a:extLst>
          </p:cNvPr>
          <p:cNvGrpSpPr/>
          <p:nvPr/>
        </p:nvGrpSpPr>
        <p:grpSpPr>
          <a:xfrm>
            <a:off x="3198332" y="2792789"/>
            <a:ext cx="8812915" cy="1189989"/>
            <a:chOff x="2790603" y="2507569"/>
            <a:chExt cx="9305839" cy="1256547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EC1A9E0-8B9E-88A4-C4E3-BE0AE1312A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0603" y="2507569"/>
              <a:ext cx="9305839" cy="1256547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1924564-68B8-BD39-FF70-73FCDA9ABDAE}"/>
                </a:ext>
              </a:extLst>
            </p:cNvPr>
            <p:cNvSpPr/>
            <p:nvPr/>
          </p:nvSpPr>
          <p:spPr>
            <a:xfrm>
              <a:off x="8656784" y="2847109"/>
              <a:ext cx="1661389" cy="3594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0004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6447863" cy="867854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4000" u="sng" dirty="0"/>
              <a:t>Freeze/Census Date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sp>
        <p:nvSpPr>
          <p:cNvPr id="2" name="Content Placeholder 7">
            <a:extLst>
              <a:ext uri="{FF2B5EF4-FFF2-40B4-BE49-F238E27FC236}">
                <a16:creationId xmlns:a16="http://schemas.microsoft.com/office/drawing/2014/main" id="{B31AB8E9-7A7A-32C7-66C0-3291B47CC95E}"/>
              </a:ext>
            </a:extLst>
          </p:cNvPr>
          <p:cNvSpPr txBox="1">
            <a:spLocks/>
          </p:cNvSpPr>
          <p:nvPr/>
        </p:nvSpPr>
        <p:spPr>
          <a:xfrm>
            <a:off x="6845967" y="1263316"/>
            <a:ext cx="5109411" cy="4369778"/>
          </a:xfrm>
          <a:prstGeom prst="rect">
            <a:avLst/>
          </a:prstGeom>
        </p:spPr>
        <p:txBody>
          <a:bodyPr vert="horz" lIns="91440" tIns="45720" rIns="91440" bIns="45720" numCol="1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Reasons to use frozen data: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Consistency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Frozen data ensures a consistent story across TCUs.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Decisions made to increase consistency within and across TCUs.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Data book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First Time Student data period changed to match General Student Population data</a:t>
            </a:r>
          </a:p>
          <a:p>
            <a:pPr lvl="2">
              <a:spcBef>
                <a:spcPts val="1200"/>
              </a:spcBef>
            </a:pPr>
            <a:r>
              <a:rPr lang="en-US" dirty="0"/>
              <a:t>Identifying which data should be duplicated vs. unduplicated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Allows for reference point for us to confirm AIMS data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Efficiency</a:t>
            </a:r>
          </a:p>
          <a:p>
            <a:pPr lvl="1">
              <a:spcBef>
                <a:spcPts val="1200"/>
              </a:spcBef>
            </a:pPr>
            <a:r>
              <a:rPr lang="en-US" sz="2300" dirty="0"/>
              <a:t>Data comes in simultaneously across TCUs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E0A35941-6815-C784-CD17-442583F53A45}"/>
              </a:ext>
            </a:extLst>
          </p:cNvPr>
          <p:cNvSpPr txBox="1">
            <a:spLocks/>
          </p:cNvSpPr>
          <p:nvPr/>
        </p:nvSpPr>
        <p:spPr>
          <a:xfrm>
            <a:off x="3105210" y="1224906"/>
            <a:ext cx="3584348" cy="4255788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300" b="1" dirty="0"/>
              <a:t>Previous Discussion: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Why are we collecting this data?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Can we just collect in the spring?</a:t>
            </a:r>
          </a:p>
          <a:p>
            <a:pPr>
              <a:spcBef>
                <a:spcPts val="1200"/>
              </a:spcBef>
            </a:pPr>
            <a:r>
              <a:rPr lang="en-US" sz="2300" dirty="0"/>
              <a:t>What truth do we want to tell?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Third week of the semester?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End of the semester?</a:t>
            </a:r>
          </a:p>
          <a:p>
            <a:pPr lvl="2"/>
            <a:endParaRPr lang="en-US" sz="1200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9930C2D-26F2-A4B9-D309-EAF6A7A34732}"/>
              </a:ext>
            </a:extLst>
          </p:cNvPr>
          <p:cNvCxnSpPr/>
          <p:nvPr/>
        </p:nvCxnSpPr>
        <p:spPr>
          <a:xfrm>
            <a:off x="6689558" y="1224906"/>
            <a:ext cx="0" cy="4217378"/>
          </a:xfrm>
          <a:prstGeom prst="line">
            <a:avLst/>
          </a:prstGeom>
          <a:ln w="28575">
            <a:solidFill>
              <a:srgbClr val="D3AA3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3073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87190" y="423818"/>
            <a:ext cx="7172809" cy="48187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u="sng" dirty="0"/>
              <a:t>PDP Overlap Update</a:t>
            </a:r>
          </a:p>
          <a:p>
            <a:pPr marL="0" indent="0">
              <a:buNone/>
            </a:pPr>
            <a:r>
              <a:rPr lang="en-US" sz="2400" i="0" dirty="0">
                <a:solidFill>
                  <a:srgbClr val="111111"/>
                </a:solidFill>
                <a:effectLst/>
                <a:latin typeface="-apple-system"/>
              </a:rPr>
              <a:t>New Data Analyst!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The Student Success Research Team has hired Michelle Bianco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Possess extensive PDP knowledge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Will review the overlaps between the PDP and AIMS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en-US" dirty="0">
                <a:solidFill>
                  <a:srgbClr val="111111"/>
                </a:solidFill>
                <a:latin typeface="-apple-system"/>
              </a:rPr>
              <a:t>Next Steps in PDP overlap process: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There will be a brief break in meetings during Michelle’s review and to send out AIMS Redesign Survey.</a:t>
            </a:r>
          </a:p>
          <a:p>
            <a:pPr lvl="1"/>
            <a:r>
              <a:rPr lang="en-US" sz="2000" b="0" i="0" dirty="0">
                <a:solidFill>
                  <a:srgbClr val="111111"/>
                </a:solidFill>
                <a:effectLst/>
                <a:latin typeface="-apple-system"/>
              </a:rPr>
              <a:t>We will next meet to review Michelle’s findings and review AIMS Survey Responses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200"/>
            <a:ext cx="2399887" cy="315097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PDP Overlap</a:t>
            </a:r>
          </a:p>
        </p:txBody>
      </p:sp>
      <p:pic>
        <p:nvPicPr>
          <p:cNvPr id="4" name="Picture 3" descr="A blue bird with yellow text&#10;&#10;Description automatically generated">
            <a:extLst>
              <a:ext uri="{FF2B5EF4-FFF2-40B4-BE49-F238E27FC236}">
                <a16:creationId xmlns:a16="http://schemas.microsoft.com/office/drawing/2014/main" id="{D18E694A-1D8E-EA99-D124-6D97373826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65755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423C3CE-090F-39D2-E683-1599DF8B0D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8932"/>
            <a:ext cx="9144000" cy="2387600"/>
          </a:xfrm>
        </p:spPr>
        <p:txBody>
          <a:bodyPr/>
          <a:lstStyle/>
          <a:p>
            <a:r>
              <a:rPr lang="en-US" dirty="0">
                <a:solidFill>
                  <a:srgbClr val="3D88B0"/>
                </a:solidFill>
              </a:rPr>
              <a:t>Anything Else?</a:t>
            </a:r>
          </a:p>
        </p:txBody>
      </p:sp>
    </p:spTree>
    <p:extLst>
      <p:ext uri="{BB962C8B-B14F-4D97-AF65-F5344CB8AC3E}">
        <p14:creationId xmlns:p14="http://schemas.microsoft.com/office/powerpoint/2010/main" val="22429295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175E58-3C9D-7B4F-5F05-741EACA78C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529" y="296563"/>
            <a:ext cx="3974430" cy="5075538"/>
          </a:xfrm>
        </p:spPr>
        <p:txBody>
          <a:bodyPr anchor="ctr">
            <a:normAutofit fontScale="85000" lnSpcReduction="10000"/>
          </a:bodyPr>
          <a:lstStyle/>
          <a:p>
            <a:pPr marL="0" indent="0" algn="r">
              <a:buNone/>
            </a:pPr>
            <a:r>
              <a:rPr lang="en-US" sz="4000" b="1" dirty="0">
                <a:solidFill>
                  <a:schemeClr val="accent5">
                    <a:lumMod val="75000"/>
                  </a:schemeClr>
                </a:solidFill>
              </a:rPr>
              <a:t>Agenda</a:t>
            </a:r>
            <a:endParaRPr lang="en-US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534424-4125-54BF-8C03-0C887260BB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8516" y="296563"/>
            <a:ext cx="4287982" cy="5075537"/>
          </a:xfrm>
        </p:spPr>
        <p:txBody>
          <a:bodyPr anchor="ctr">
            <a:normAutofit fontScale="85000" lnSpcReduction="10000"/>
          </a:bodyPr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Recap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2024-2025 Template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Graduation Rate Formula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Wording Changes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Census Date Discussion</a:t>
            </a: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PDP Overlap/Next Steps</a:t>
            </a:r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6CDF00C1-B663-A177-F866-CE558091672D}"/>
              </a:ext>
            </a:extLst>
          </p:cNvPr>
          <p:cNvSpPr/>
          <p:nvPr/>
        </p:nvSpPr>
        <p:spPr>
          <a:xfrm>
            <a:off x="5009271" y="721895"/>
            <a:ext cx="1043709" cy="4307305"/>
          </a:xfrm>
          <a:prstGeom prst="leftBrace">
            <a:avLst>
              <a:gd name="adj1" fmla="val 33997"/>
              <a:gd name="adj2" fmla="val 50000"/>
            </a:avLst>
          </a:prstGeom>
          <a:ln w="127000" cap="sq">
            <a:solidFill>
              <a:srgbClr val="FF0000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461240F6-A655-2B70-31D9-A711C0767F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2077064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609599"/>
            <a:ext cx="7848600" cy="492252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600" u="sng" dirty="0"/>
              <a:t>July Meeting Recap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Changes to distance learning tab and rename to “Learning Modalities”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Will add table asking about “Student Employment”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Add items asking about internet connectivity</a:t>
            </a:r>
          </a:p>
          <a:p>
            <a:pPr marL="346075" indent="-346075">
              <a:spcAft>
                <a:spcPts val="600"/>
              </a:spcAft>
            </a:pPr>
            <a:r>
              <a:rPr lang="en-US" dirty="0"/>
              <a:t>Add section on International Students</a:t>
            </a:r>
          </a:p>
          <a:p>
            <a:pPr marL="346075" indent="-346075"/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EA67CD8-BC77-FAF6-78D1-A10493AF149D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020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F4E2321A-0185-5B0D-30ED-F804ADB8675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95591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1" y="535199"/>
            <a:ext cx="8597471" cy="4631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2024-2025 AIMS Cycle</a:t>
            </a:r>
            <a:br>
              <a:rPr lang="en-US" u="sng" dirty="0"/>
            </a:br>
            <a:endParaRPr lang="en-US" sz="1800" b="1" dirty="0"/>
          </a:p>
          <a:p>
            <a:pPr>
              <a:spcBef>
                <a:spcPts val="1200"/>
              </a:spcBef>
            </a:pPr>
            <a:r>
              <a:rPr lang="en-US" sz="2000" b="1" dirty="0"/>
              <a:t>Remove sections the committee has agreed to cut for 2024-2025? 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Pre-College Prep, HS Type, On/Near Reservation Tables – First Time Student/General Student Pop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Academic Competitiveness Grant – Financial Resources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Library Improvements/Acquisitions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Academic Core Tab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Distance TO TCU, Distance BY TCU, # of Courses Offered, # of Faculty Teaching – Distance Learning</a:t>
            </a:r>
          </a:p>
          <a:p>
            <a:pPr lvl="1">
              <a:spcBef>
                <a:spcPts val="1200"/>
              </a:spcBef>
            </a:pPr>
            <a:r>
              <a:rPr lang="en-US" sz="1800" dirty="0"/>
              <a:t>COVID-19 Supplement/Current Student Costs – Fall Survey</a:t>
            </a:r>
            <a:endParaRPr lang="en-US" sz="1400" dirty="0"/>
          </a:p>
          <a:p>
            <a:pPr lvl="2">
              <a:spcBef>
                <a:spcPts val="1200"/>
              </a:spcBef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  <a:endParaRPr lang="en-US" sz="2000" b="1" dirty="0">
              <a:solidFill>
                <a:schemeClr val="bg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55497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1" y="535199"/>
            <a:ext cx="8597471" cy="4631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Graduation Rate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Exclude Transfer Outs in Denominator?</a:t>
            </a:r>
          </a:p>
          <a:p>
            <a:pPr lvl="1">
              <a:spcBef>
                <a:spcPts val="1200"/>
              </a:spcBef>
            </a:pPr>
            <a:r>
              <a:rPr lang="en-US" sz="1400" dirty="0"/>
              <a:t>Report one % with denominator one without?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Current Formula for AY 2023-2024 Annual Report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endParaRPr lang="en-US" sz="1800" dirty="0"/>
          </a:p>
          <a:p>
            <a:pPr>
              <a:spcBef>
                <a:spcPts val="1200"/>
              </a:spcBef>
            </a:pPr>
            <a:r>
              <a:rPr lang="en-US" sz="1800" dirty="0"/>
              <a:t>Proposed addition for AY 2023-2024 Annual Report</a:t>
            </a:r>
          </a:p>
          <a:p>
            <a:pPr marL="914400" lvl="2" indent="0">
              <a:spcBef>
                <a:spcPts val="1200"/>
              </a:spcBef>
              <a:buNone/>
            </a:pPr>
            <a:endParaRPr lang="en-US" sz="1200" dirty="0"/>
          </a:p>
          <a:p>
            <a:pPr lvl="1">
              <a:spcBef>
                <a:spcPts val="1200"/>
              </a:spcBef>
            </a:pPr>
            <a:endParaRPr lang="en-US" sz="16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chemeClr val="bg1"/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821B870C-3D89-C5C8-8BC2-E6F195205F71}"/>
              </a:ext>
            </a:extLst>
          </p:cNvPr>
          <p:cNvGrpSpPr/>
          <p:nvPr/>
        </p:nvGrpSpPr>
        <p:grpSpPr>
          <a:xfrm>
            <a:off x="4104139" y="2168991"/>
            <a:ext cx="6573793" cy="1550427"/>
            <a:chOff x="3467100" y="1731321"/>
            <a:chExt cx="7527108" cy="177526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0924A93-24C3-3394-BD93-D1364777E0D4}"/>
                </a:ext>
              </a:extLst>
            </p:cNvPr>
            <p:cNvGrpSpPr/>
            <p:nvPr/>
          </p:nvGrpSpPr>
          <p:grpSpPr>
            <a:xfrm>
              <a:off x="3467100" y="1731321"/>
              <a:ext cx="3603172" cy="1384961"/>
              <a:chOff x="3467100" y="1493196"/>
              <a:chExt cx="3603172" cy="138496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AF0F0AC4-CC5C-7BE2-7E93-ECC586EF8C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100" y="2410595"/>
                <a:ext cx="36031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A73F371-3B01-7EDE-4677-F389FD763976}"/>
                  </a:ext>
                </a:extLst>
              </p:cNvPr>
              <p:cNvSpPr txBox="1"/>
              <p:nvPr/>
            </p:nvSpPr>
            <p:spPr>
              <a:xfrm>
                <a:off x="3467100" y="1970409"/>
                <a:ext cx="3603172" cy="907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2021 Cohort Graduates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2021 Cohort - Exclusions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D269A7C-E303-5271-5796-9CEEB604F77B}"/>
                  </a:ext>
                </a:extLst>
              </p:cNvPr>
              <p:cNvSpPr txBox="1"/>
              <p:nvPr/>
            </p:nvSpPr>
            <p:spPr>
              <a:xfrm>
                <a:off x="3789714" y="1493196"/>
                <a:ext cx="2957945" cy="484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u="sng" dirty="0"/>
                  <a:t>2yr Graduation Rate: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25814F8-8EF3-C3A1-EFA3-1C9FD0EF99BD}"/>
                </a:ext>
              </a:extLst>
            </p:cNvPr>
            <p:cNvGrpSpPr/>
            <p:nvPr/>
          </p:nvGrpSpPr>
          <p:grpSpPr>
            <a:xfrm>
              <a:off x="7391036" y="1731321"/>
              <a:ext cx="3603172" cy="1384961"/>
              <a:chOff x="3467100" y="1493196"/>
              <a:chExt cx="3603172" cy="1384961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30423E1C-A808-BABC-4ED9-475E0370FF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100" y="2410595"/>
                <a:ext cx="36031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79D6D41-BD8B-9B0B-DFEB-D1B4ED09357F}"/>
                  </a:ext>
                </a:extLst>
              </p:cNvPr>
              <p:cNvSpPr txBox="1"/>
              <p:nvPr/>
            </p:nvSpPr>
            <p:spPr>
              <a:xfrm>
                <a:off x="3467100" y="1970409"/>
                <a:ext cx="3603172" cy="907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2018 Cohort Graduates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2018 Cohort - Exclusions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4A79CFF-7848-1223-CB08-7E5514A935D8}"/>
                  </a:ext>
                </a:extLst>
              </p:cNvPr>
              <p:cNvSpPr txBox="1"/>
              <p:nvPr/>
            </p:nvSpPr>
            <p:spPr>
              <a:xfrm>
                <a:off x="3789714" y="1493196"/>
                <a:ext cx="2957945" cy="484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u="sng" dirty="0"/>
                  <a:t>4yr Graduation Rate:</a:t>
                </a: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34A3CCA-FA0D-D2AD-C31A-32A4EC515925}"/>
                </a:ext>
              </a:extLst>
            </p:cNvPr>
            <p:cNvSpPr txBox="1"/>
            <p:nvPr/>
          </p:nvSpPr>
          <p:spPr>
            <a:xfrm>
              <a:off x="5591299" y="3140156"/>
              <a:ext cx="2957945" cy="3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>
                  <a:solidFill>
                    <a:srgbClr val="FF0000"/>
                  </a:solidFill>
                </a:rPr>
                <a:t>Includes Transfer-Outs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2489F30-CDCE-3B80-18DA-C8EA492F879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96496" y="3112571"/>
              <a:ext cx="967977" cy="265321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2165AD91-D529-FFD0-C85F-F701DE435F6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844425" y="3102891"/>
              <a:ext cx="942594" cy="28524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603DFBA-8DF3-2D05-130D-9EBD1A7F5CE0}"/>
              </a:ext>
            </a:extLst>
          </p:cNvPr>
          <p:cNvGrpSpPr/>
          <p:nvPr/>
        </p:nvGrpSpPr>
        <p:grpSpPr>
          <a:xfrm>
            <a:off x="4244208" y="4045157"/>
            <a:ext cx="6573793" cy="1550427"/>
            <a:chOff x="3467100" y="1731321"/>
            <a:chExt cx="7527108" cy="1775268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C2048DA0-C289-8407-782A-A17F0D6D2405}"/>
                </a:ext>
              </a:extLst>
            </p:cNvPr>
            <p:cNvGrpSpPr/>
            <p:nvPr/>
          </p:nvGrpSpPr>
          <p:grpSpPr>
            <a:xfrm>
              <a:off x="3467100" y="1731321"/>
              <a:ext cx="3603172" cy="1569683"/>
              <a:chOff x="3467100" y="1493196"/>
              <a:chExt cx="3603172" cy="1569683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C7D9611F-E0E2-4772-B4B0-E62AA104A5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100" y="2410595"/>
                <a:ext cx="36031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C99BB4-030F-45F8-F0F1-16305B8C90F1}"/>
                  </a:ext>
                </a:extLst>
              </p:cNvPr>
              <p:cNvSpPr txBox="1"/>
              <p:nvPr/>
            </p:nvSpPr>
            <p:spPr>
              <a:xfrm>
                <a:off x="3467100" y="1970409"/>
                <a:ext cx="3603172" cy="10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2021 Cohort Graduates</a:t>
                </a:r>
              </a:p>
              <a:p>
                <a:pPr algn="ctr"/>
                <a:r>
                  <a:rPr lang="en-US" sz="1600" i="1" dirty="0"/>
                  <a:t>Fall 2021 Cohort – Exclusions – Transfer Outs</a:t>
                </a: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EA5E7F1-8BA4-9633-6DD8-549CD66CB59E}"/>
                  </a:ext>
                </a:extLst>
              </p:cNvPr>
              <p:cNvSpPr txBox="1"/>
              <p:nvPr/>
            </p:nvSpPr>
            <p:spPr>
              <a:xfrm>
                <a:off x="3789714" y="1493196"/>
                <a:ext cx="2957945" cy="484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u="sng" dirty="0"/>
                  <a:t>2yr Graduation Rate: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FA734D2-9D91-CED4-3C6E-5C6A47B25E84}"/>
                </a:ext>
              </a:extLst>
            </p:cNvPr>
            <p:cNvGrpSpPr/>
            <p:nvPr/>
          </p:nvGrpSpPr>
          <p:grpSpPr>
            <a:xfrm>
              <a:off x="7391036" y="1731321"/>
              <a:ext cx="3603172" cy="1569683"/>
              <a:chOff x="3467100" y="1493196"/>
              <a:chExt cx="3603172" cy="1569683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16B30C3E-3E96-7831-A0E1-0B8518F2B4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467100" y="2410595"/>
                <a:ext cx="3603172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2A0A5110-5246-A3C8-6F0D-2DB2D8114B89}"/>
                  </a:ext>
                </a:extLst>
              </p:cNvPr>
              <p:cNvSpPr txBox="1"/>
              <p:nvPr/>
            </p:nvSpPr>
            <p:spPr>
              <a:xfrm>
                <a:off x="3467100" y="1970409"/>
                <a:ext cx="3603172" cy="10924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i="1" dirty="0"/>
                  <a:t>Fall 2018 Cohort Graduates</a:t>
                </a:r>
              </a:p>
              <a:p>
                <a:pPr algn="ctr"/>
                <a:r>
                  <a:rPr lang="en-US" sz="1600" i="1" dirty="0"/>
                  <a:t>Fall 2018 Cohort – Exclusions – Transfer Outs</a:t>
                </a: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A81362-9CA1-BDD3-FF04-A852FD41DBF1}"/>
                  </a:ext>
                </a:extLst>
              </p:cNvPr>
              <p:cNvSpPr txBox="1"/>
              <p:nvPr/>
            </p:nvSpPr>
            <p:spPr>
              <a:xfrm>
                <a:off x="3789714" y="1493196"/>
                <a:ext cx="2957945" cy="4848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1600" b="1" u="sng" dirty="0"/>
                  <a:t>4yr Graduation Rate:</a:t>
                </a: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03ACB85-C207-5FF9-8FA3-7801D0FAA41D}"/>
                </a:ext>
              </a:extLst>
            </p:cNvPr>
            <p:cNvSpPr txBox="1"/>
            <p:nvPr/>
          </p:nvSpPr>
          <p:spPr>
            <a:xfrm>
              <a:off x="5591299" y="3140156"/>
              <a:ext cx="2957945" cy="366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100" dirty="0">
                  <a:solidFill>
                    <a:srgbClr val="FF0000"/>
                  </a:solidFill>
                </a:rPr>
                <a:t>Includes Transfer-Outs</a:t>
              </a:r>
            </a:p>
          </p:txBody>
        </p:sp>
      </p:grp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AF4699C-FC3E-0407-DA3F-8108094E041F}"/>
              </a:ext>
            </a:extLst>
          </p:cNvPr>
          <p:cNvCxnSpPr>
            <a:cxnSpLocks/>
          </p:cNvCxnSpPr>
          <p:nvPr/>
        </p:nvCxnSpPr>
        <p:spPr>
          <a:xfrm rot="10800000">
            <a:off x="5076826" y="5145887"/>
            <a:ext cx="1643063" cy="310751"/>
          </a:xfrm>
          <a:prstGeom prst="bentConnector3">
            <a:avLst>
              <a:gd name="adj1" fmla="val 99855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or: Elbow 67">
            <a:extLst>
              <a:ext uri="{FF2B5EF4-FFF2-40B4-BE49-F238E27FC236}">
                <a16:creationId xmlns:a16="http://schemas.microsoft.com/office/drawing/2014/main" id="{F32C3505-400E-36A9-236D-EEA340AE933C}"/>
              </a:ext>
            </a:extLst>
          </p:cNvPr>
          <p:cNvCxnSpPr/>
          <p:nvPr/>
        </p:nvCxnSpPr>
        <p:spPr>
          <a:xfrm flipV="1">
            <a:off x="8029575" y="5125222"/>
            <a:ext cx="513050" cy="331413"/>
          </a:xfrm>
          <a:prstGeom prst="bentConnector3">
            <a:avLst>
              <a:gd name="adj1" fmla="val 100127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794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92301" y="535199"/>
            <a:ext cx="8597471" cy="23794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u="sng" dirty="0"/>
              <a:t>Graduation Rate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Which would be the more accurate story of your institution? </a:t>
            </a:r>
          </a:p>
          <a:p>
            <a:pPr>
              <a:spcBef>
                <a:spcPts val="1200"/>
              </a:spcBef>
            </a:pPr>
            <a:r>
              <a:rPr lang="en-US" sz="1800" dirty="0"/>
              <a:t>Do both tell equally important but different stories?</a:t>
            </a:r>
          </a:p>
          <a:p>
            <a:pPr>
              <a:spcBef>
                <a:spcPts val="1200"/>
              </a:spcBef>
            </a:pPr>
            <a:endParaRPr lang="en-US" sz="1800" dirty="0"/>
          </a:p>
          <a:p>
            <a:pPr marL="0" indent="0">
              <a:spcBef>
                <a:spcPts val="1200"/>
              </a:spcBef>
              <a:buNone/>
            </a:pPr>
            <a:r>
              <a:rPr lang="en-US" sz="1600" i="1" dirty="0"/>
              <a:t>Fall 2021 has a cohort of </a:t>
            </a:r>
            <a:r>
              <a:rPr lang="en-US" sz="1600" b="1" i="1" dirty="0"/>
              <a:t>100 students </a:t>
            </a:r>
            <a:r>
              <a:rPr lang="en-US" sz="1600" i="1" dirty="0"/>
              <a:t>(including transfer-ins). </a:t>
            </a:r>
            <a:r>
              <a:rPr lang="en-US" sz="1600" b="1" i="1" dirty="0"/>
              <a:t>50</a:t>
            </a:r>
            <a:r>
              <a:rPr lang="en-US" sz="1600" i="1" dirty="0"/>
              <a:t> of those students transferred out before graduating, but the remaining </a:t>
            </a:r>
            <a:r>
              <a:rPr lang="en-US" sz="1600" b="1" i="1" dirty="0"/>
              <a:t>50</a:t>
            </a:r>
            <a:r>
              <a:rPr lang="en-US" sz="1600" i="1" dirty="0"/>
              <a:t> students all graduated. 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100" b="1" dirty="0">
                <a:solidFill>
                  <a:schemeClr val="bg1"/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>
                <a:solidFill>
                  <a:schemeClr val="bg1"/>
                </a:solidFill>
              </a:rPr>
              <a:t> </a:t>
            </a:r>
            <a:r>
              <a:rPr lang="en-US" sz="2000" b="1">
                <a:solidFill>
                  <a:schemeClr val="bg1">
                    <a:alpha val="45000"/>
                  </a:schemeClr>
                </a:solidFill>
              </a:rPr>
              <a:t>Overlap</a:t>
            </a:r>
            <a:endParaRPr lang="en-US" sz="2000" b="1" dirty="0">
              <a:solidFill>
                <a:schemeClr val="bg1">
                  <a:alpha val="45000"/>
                </a:schemeClr>
              </a:solidFill>
            </a:endParaRPr>
          </a:p>
        </p:txBody>
      </p:sp>
      <p:pic>
        <p:nvPicPr>
          <p:cNvPr id="2" name="Picture 1" descr="A blue bird with yellow text&#10;&#10;Description automatically generated">
            <a:extLst>
              <a:ext uri="{FF2B5EF4-FFF2-40B4-BE49-F238E27FC236}">
                <a16:creationId xmlns:a16="http://schemas.microsoft.com/office/drawing/2014/main" id="{2550856A-6103-AC6A-2256-F5FB682F94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85551EC-E702-93BA-72FF-5201ED350AC7}"/>
              </a:ext>
            </a:extLst>
          </p:cNvPr>
          <p:cNvGrpSpPr/>
          <p:nvPr/>
        </p:nvGrpSpPr>
        <p:grpSpPr>
          <a:xfrm>
            <a:off x="3467100" y="2828925"/>
            <a:ext cx="3587604" cy="2693045"/>
            <a:chOff x="3092301" y="2914650"/>
            <a:chExt cx="4032399" cy="2693045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638BD37-1575-F6AB-50A8-F80AC15E8EDF}"/>
                </a:ext>
              </a:extLst>
            </p:cNvPr>
            <p:cNvSpPr txBox="1"/>
            <p:nvPr/>
          </p:nvSpPr>
          <p:spPr>
            <a:xfrm>
              <a:off x="3092301" y="2914650"/>
              <a:ext cx="4032399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Includes Transfer-Outs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800" dirty="0"/>
                <a:t>50</a:t>
              </a:r>
            </a:p>
            <a:p>
              <a:pPr algn="ctr"/>
              <a:r>
                <a:rPr lang="en-US" sz="1050" dirty="0"/>
                <a:t>(Graduated)</a:t>
              </a:r>
            </a:p>
            <a:p>
              <a:pPr algn="ctr"/>
              <a:r>
                <a:rPr lang="en-US" sz="2800" dirty="0"/>
                <a:t>50</a:t>
              </a:r>
            </a:p>
            <a:p>
              <a:pPr algn="ctr"/>
              <a:r>
                <a:rPr lang="en-US" sz="1050" dirty="0"/>
                <a:t>(100: Cohort Size – 50: Transfer Outs)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800" b="1" u="sng" dirty="0">
                  <a:solidFill>
                    <a:srgbClr val="3D88B0"/>
                  </a:solidFill>
                </a:rPr>
                <a:t>100%</a:t>
              </a:r>
            </a:p>
            <a:p>
              <a:pPr algn="ctr"/>
              <a:r>
                <a:rPr lang="en-US" sz="1400" dirty="0"/>
                <a:t>Graduation Rate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EE83676-2328-26D8-543F-EECE2AF82330}"/>
                </a:ext>
              </a:extLst>
            </p:cNvPr>
            <p:cNvCxnSpPr>
              <a:cxnSpLocks/>
            </p:cNvCxnSpPr>
            <p:nvPr/>
          </p:nvCxnSpPr>
          <p:spPr>
            <a:xfrm>
              <a:off x="4213150" y="4074694"/>
              <a:ext cx="17907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24EC6BD-E68A-5B22-60F5-0674CE752FFC}"/>
              </a:ext>
            </a:extLst>
          </p:cNvPr>
          <p:cNvGrpSpPr/>
          <p:nvPr/>
        </p:nvGrpSpPr>
        <p:grpSpPr>
          <a:xfrm>
            <a:off x="7658100" y="2828925"/>
            <a:ext cx="3587604" cy="2693045"/>
            <a:chOff x="3092301" y="2914650"/>
            <a:chExt cx="4032399" cy="269304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861927BE-6BB2-C86C-B687-FE721D01DD86}"/>
                </a:ext>
              </a:extLst>
            </p:cNvPr>
            <p:cNvSpPr txBox="1"/>
            <p:nvPr/>
          </p:nvSpPr>
          <p:spPr>
            <a:xfrm>
              <a:off x="3092301" y="2914650"/>
              <a:ext cx="4032399" cy="2693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u="sng" dirty="0"/>
                <a:t>Excludes Transfer-Outs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800" dirty="0"/>
                <a:t>50</a:t>
              </a:r>
            </a:p>
            <a:p>
              <a:pPr algn="ctr"/>
              <a:r>
                <a:rPr lang="en-US" sz="1050" dirty="0"/>
                <a:t>(Graduated)</a:t>
              </a:r>
            </a:p>
            <a:p>
              <a:pPr algn="ctr"/>
              <a:r>
                <a:rPr lang="en-US" sz="2800" dirty="0"/>
                <a:t>100</a:t>
              </a:r>
            </a:p>
            <a:p>
              <a:pPr algn="ctr"/>
              <a:r>
                <a:rPr lang="en-US" sz="1050" dirty="0"/>
                <a:t>(Cohort Size)</a:t>
              </a:r>
            </a:p>
            <a:p>
              <a:pPr algn="ctr"/>
              <a:endParaRPr lang="en-US" sz="1600" b="1" dirty="0"/>
            </a:p>
            <a:p>
              <a:pPr algn="ctr"/>
              <a:r>
                <a:rPr lang="en-US" sz="2800" b="1" u="sng" dirty="0">
                  <a:solidFill>
                    <a:srgbClr val="3D88B0"/>
                  </a:solidFill>
                </a:rPr>
                <a:t>50%</a:t>
              </a:r>
            </a:p>
            <a:p>
              <a:pPr algn="ctr"/>
              <a:r>
                <a:rPr lang="en-US" sz="1400" dirty="0"/>
                <a:t>Graduation Rate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B7BAF37-AF98-F4A3-58E1-299B804F7B0A}"/>
                </a:ext>
              </a:extLst>
            </p:cNvPr>
            <p:cNvCxnSpPr>
              <a:cxnSpLocks/>
            </p:cNvCxnSpPr>
            <p:nvPr/>
          </p:nvCxnSpPr>
          <p:spPr>
            <a:xfrm>
              <a:off x="4213150" y="4074694"/>
              <a:ext cx="17907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91820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First Time Entering -&gt; First Time Ever in College</a:t>
            </a:r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  <a:p>
            <a:r>
              <a:rPr lang="en-US" sz="2000" b="1" dirty="0"/>
              <a:t>Fall/Annual: </a:t>
            </a:r>
            <a:r>
              <a:rPr lang="en-US" sz="2000" dirty="0"/>
              <a:t>First Time Entering -&gt; New to Institution</a:t>
            </a:r>
            <a:endParaRPr lang="en-US" sz="2000" b="1" dirty="0"/>
          </a:p>
          <a:p>
            <a:endParaRPr lang="en-US" sz="14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00522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268B86-2B09-BBD3-0AC4-76C46B33AB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878"/>
          <a:stretch/>
        </p:blipFill>
        <p:spPr>
          <a:xfrm>
            <a:off x="3478468" y="1562869"/>
            <a:ext cx="4936416" cy="1243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55548A-BFF5-3AAA-07A1-80BEFAC16B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3815" y="3443360"/>
            <a:ext cx="4124901" cy="140037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1F02ABD-27E8-302E-0BF5-52E28194AF63}"/>
              </a:ext>
            </a:extLst>
          </p:cNvPr>
          <p:cNvSpPr/>
          <p:nvPr/>
        </p:nvSpPr>
        <p:spPr>
          <a:xfrm>
            <a:off x="5854639" y="1525739"/>
            <a:ext cx="679269" cy="163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B93EAD5-9696-44F8-D246-42E4EE57B2C1}"/>
              </a:ext>
            </a:extLst>
          </p:cNvPr>
          <p:cNvSpPr/>
          <p:nvPr/>
        </p:nvSpPr>
        <p:spPr>
          <a:xfrm>
            <a:off x="3163815" y="3918857"/>
            <a:ext cx="1200631" cy="2246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blue bird with yellow text&#10;&#10;Description automatically generated">
            <a:extLst>
              <a:ext uri="{FF2B5EF4-FFF2-40B4-BE49-F238E27FC236}">
                <a16:creationId xmlns:a16="http://schemas.microsoft.com/office/drawing/2014/main" id="{2BD51B41-0C93-7FEC-3B32-158DE9A8ADF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A125E44-426B-C08B-D424-6D40531F1F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88187" y="3443360"/>
            <a:ext cx="4204373" cy="18860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DA85CC-3DA8-E334-95A7-4C3B9C98DE8A}"/>
              </a:ext>
            </a:extLst>
          </p:cNvPr>
          <p:cNvSpPr/>
          <p:nvPr/>
        </p:nvSpPr>
        <p:spPr>
          <a:xfrm>
            <a:off x="9158215" y="4031200"/>
            <a:ext cx="1083065" cy="22583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67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Annual: </a:t>
            </a:r>
            <a:r>
              <a:rPr lang="en-US" sz="2000" dirty="0"/>
              <a:t># of Courses in which students enrolled/completed -&gt; Total Course Enrollment/Total Successful completers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A9E9A9-C87C-C1DB-99BC-DD056F1E94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707"/>
          <a:stretch/>
        </p:blipFill>
        <p:spPr>
          <a:xfrm>
            <a:off x="3553994" y="1754905"/>
            <a:ext cx="5424543" cy="105149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AD6BC8A-449E-ABBA-EF9F-4B469AB6D889}"/>
              </a:ext>
            </a:extLst>
          </p:cNvPr>
          <p:cNvSpPr/>
          <p:nvPr/>
        </p:nvSpPr>
        <p:spPr>
          <a:xfrm>
            <a:off x="629629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2A0FE-22CA-3A4E-1B4A-FAC21E41EA2F}"/>
              </a:ext>
            </a:extLst>
          </p:cNvPr>
          <p:cNvSpPr/>
          <p:nvPr/>
        </p:nvSpPr>
        <p:spPr>
          <a:xfrm>
            <a:off x="6960627" y="2053071"/>
            <a:ext cx="679269" cy="41801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</p:spTree>
    <p:extLst>
      <p:ext uri="{BB962C8B-B14F-4D97-AF65-F5344CB8AC3E}">
        <p14:creationId xmlns:p14="http://schemas.microsoft.com/office/powerpoint/2010/main" val="30480315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E143B7D-03D3-85AB-3E72-057B0225BEA9}"/>
              </a:ext>
            </a:extLst>
          </p:cNvPr>
          <p:cNvSpPr/>
          <p:nvPr/>
        </p:nvSpPr>
        <p:spPr>
          <a:xfrm>
            <a:off x="0" y="0"/>
            <a:ext cx="2679405" cy="5615940"/>
          </a:xfrm>
          <a:prstGeom prst="rect">
            <a:avLst/>
          </a:prstGeom>
          <a:solidFill>
            <a:srgbClr val="3D8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2D974A3-1E5C-655F-BE22-566E112207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05210" y="357052"/>
            <a:ext cx="7719543" cy="512364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2400" u="sng" dirty="0"/>
              <a:t>Wording Changes</a:t>
            </a:r>
          </a:p>
          <a:p>
            <a:r>
              <a:rPr lang="en-US" sz="2000" b="1" dirty="0"/>
              <a:t>Current Administration: </a:t>
            </a:r>
            <a:r>
              <a:rPr lang="en-US" sz="2000" dirty="0"/>
              <a:t>Suggested updated titles</a:t>
            </a:r>
          </a:p>
          <a:p>
            <a:endParaRPr lang="en-US" sz="2000" b="1" dirty="0"/>
          </a:p>
          <a:p>
            <a:endParaRPr lang="en-US" sz="2000" b="1" dirty="0"/>
          </a:p>
          <a:p>
            <a:pPr marL="0" indent="0">
              <a:buNone/>
            </a:pPr>
            <a:endParaRPr lang="en-US" sz="2000" b="1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54869D-D976-E5F5-A620-2D78DE6D7687}"/>
              </a:ext>
            </a:extLst>
          </p:cNvPr>
          <p:cNvSpPr txBox="1">
            <a:spLocks/>
          </p:cNvSpPr>
          <p:nvPr/>
        </p:nvSpPr>
        <p:spPr>
          <a:xfrm>
            <a:off x="180753" y="535199"/>
            <a:ext cx="2429097" cy="329886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Myriad Pro" panose="020B05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Recap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2024-2025 Template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Graduation Rate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/>
                </a:solidFill>
              </a:rPr>
              <a:t>Wording Changes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Census Date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PDP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>
                <a:solidFill>
                  <a:schemeClr val="bg1">
                    <a:alpha val="45000"/>
                  </a:schemeClr>
                </a:solidFill>
              </a:rPr>
              <a:t>Overlap</a:t>
            </a:r>
          </a:p>
        </p:txBody>
      </p:sp>
      <p:pic>
        <p:nvPicPr>
          <p:cNvPr id="14" name="Picture 13" descr="A blue bird with yellow text&#10;&#10;Description automatically generated">
            <a:extLst>
              <a:ext uri="{FF2B5EF4-FFF2-40B4-BE49-F238E27FC236}">
                <a16:creationId xmlns:a16="http://schemas.microsoft.com/office/drawing/2014/main" id="{F7550A7C-90B5-6C70-F91C-EC5A576E85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53"/>
          <a:stretch/>
        </p:blipFill>
        <p:spPr>
          <a:xfrm>
            <a:off x="568139" y="5697956"/>
            <a:ext cx="2898961" cy="1102894"/>
          </a:xfrm>
          <a:prstGeom prst="rect">
            <a:avLst/>
          </a:prstGeom>
          <a:solidFill>
            <a:srgbClr val="132330"/>
          </a:solidFill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C6902E32-8E2C-F2CE-88A8-5C4554291F89}"/>
              </a:ext>
            </a:extLst>
          </p:cNvPr>
          <p:cNvGrpSpPr/>
          <p:nvPr/>
        </p:nvGrpSpPr>
        <p:grpSpPr>
          <a:xfrm>
            <a:off x="4329305" y="1377306"/>
            <a:ext cx="5271351" cy="3870647"/>
            <a:chOff x="4329305" y="1377306"/>
            <a:chExt cx="5271351" cy="387064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707355B-3297-9625-7793-531A3172A96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29305" y="1377306"/>
              <a:ext cx="5271351" cy="3870647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2844A568-1763-DDC7-4933-52D740D174D6}"/>
                </a:ext>
              </a:extLst>
            </p:cNvPr>
            <p:cNvSpPr/>
            <p:nvPr/>
          </p:nvSpPr>
          <p:spPr>
            <a:xfrm>
              <a:off x="6954590" y="1527464"/>
              <a:ext cx="287874" cy="15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AAFA80-469B-DE2E-DD49-62A020CAFC9A}"/>
                </a:ext>
              </a:extLst>
            </p:cNvPr>
            <p:cNvSpPr/>
            <p:nvPr/>
          </p:nvSpPr>
          <p:spPr>
            <a:xfrm>
              <a:off x="6902636" y="2184633"/>
              <a:ext cx="287874" cy="15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FB2AEAD-0694-F50B-C078-BFF3BD06EFE7}"/>
                </a:ext>
              </a:extLst>
            </p:cNvPr>
            <p:cNvSpPr/>
            <p:nvPr/>
          </p:nvSpPr>
          <p:spPr>
            <a:xfrm>
              <a:off x="6913026" y="2394518"/>
              <a:ext cx="287874" cy="15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2CBDA5E-24CA-9F53-D665-266A9858937A}"/>
                </a:ext>
              </a:extLst>
            </p:cNvPr>
            <p:cNvSpPr/>
            <p:nvPr/>
          </p:nvSpPr>
          <p:spPr>
            <a:xfrm>
              <a:off x="6954590" y="2821641"/>
              <a:ext cx="287874" cy="1558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201141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niversary Powerpoint50 .pptx" id="{1F9F36B6-08C3-4D32-80C1-61715B1C6D4A}" vid="{3633BBDC-DA1C-4299-A141-C1D57E2D7D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eb_x0020_Page_x0020_Name xmlns="d30df12c-fc41-4efa-87d3-dfff49dcf3c4" xsi:nil="true"/>
    <Date_x0020_Posted xmlns="25511ad5-2ebc-43e2-8c8c-359b1c6e6498">2024-08-06T04:00:00+00:00</Date_x0020_Posted>
    <URL xmlns="http://schemas.microsoft.com/sharepoint/v3">
      <Url xsi:nil="true"/>
      <Description xsi:nil="true"/>
    </URL>
    <Document_x0020_Description xmlns="25511ad5-2ebc-43e2-8c8c-359b1c6e649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7B75D244D3164486FE6D9C09AE4B6A" ma:contentTypeVersion="5" ma:contentTypeDescription="Create a new document." ma:contentTypeScope="" ma:versionID="3079b02066d05e62e5afdb92863db4fc">
  <xsd:schema xmlns:xsd="http://www.w3.org/2001/XMLSchema" xmlns:xs="http://www.w3.org/2001/XMLSchema" xmlns:p="http://schemas.microsoft.com/office/2006/metadata/properties" xmlns:ns1="http://schemas.microsoft.com/sharepoint/v3" xmlns:ns2="25511ad5-2ebc-43e2-8c8c-359b1c6e6498" xmlns:ns3="f3f98e1a-03e1-444f-a0a1-a16a2d2cfef8" xmlns:ns4="d30df12c-fc41-4efa-87d3-dfff49dcf3c4" targetNamespace="http://schemas.microsoft.com/office/2006/metadata/properties" ma:root="true" ma:fieldsID="e4ef05f9540eaa8007d056a3603a1554" ns1:_="" ns2:_="" ns3:_="" ns4:_="">
    <xsd:import namespace="http://schemas.microsoft.com/sharepoint/v3"/>
    <xsd:import namespace="25511ad5-2ebc-43e2-8c8c-359b1c6e6498"/>
    <xsd:import namespace="f3f98e1a-03e1-444f-a0a1-a16a2d2cfef8"/>
    <xsd:import namespace="d30df12c-fc41-4efa-87d3-dfff49dcf3c4"/>
    <xsd:element name="properties">
      <xsd:complexType>
        <xsd:sequence>
          <xsd:element name="documentManagement">
            <xsd:complexType>
              <xsd:all>
                <xsd:element ref="ns2:Document_x0020_Description" minOccurs="0"/>
                <xsd:element ref="ns2:Date_x0020_Posted" minOccurs="0"/>
                <xsd:element ref="ns3:SharedWithUsers" minOccurs="0"/>
                <xsd:element ref="ns1:URL" minOccurs="0"/>
                <xsd:element ref="ns4:Web_x0020_Page_x0020_Na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URL" ma:index="11" nillable="true" ma:displayName="URL" ma:internalName="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511ad5-2ebc-43e2-8c8c-359b1c6e6498" elementFormDefault="qualified">
    <xsd:import namespace="http://schemas.microsoft.com/office/2006/documentManagement/types"/>
    <xsd:import namespace="http://schemas.microsoft.com/office/infopath/2007/PartnerControls"/>
    <xsd:element name="Document_x0020_Description" ma:index="8" nillable="true" ma:displayName="Document Description" ma:internalName="Document_x0020_Description">
      <xsd:simpleType>
        <xsd:restriction base="dms:Note"/>
      </xsd:simpleType>
    </xsd:element>
    <xsd:element name="Date_x0020_Posted" ma:index="9" nillable="true" ma:displayName="Date Posted" ma:default="[today]" ma:format="DateOnly" ma:internalName="Date_x0020_Post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f98e1a-03e1-444f-a0a1-a16a2d2cfef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df12c-fc41-4efa-87d3-dfff49dcf3c4" elementFormDefault="qualified">
    <xsd:import namespace="http://schemas.microsoft.com/office/2006/documentManagement/types"/>
    <xsd:import namespace="http://schemas.microsoft.com/office/infopath/2007/PartnerControls"/>
    <xsd:element name="Web_x0020_Page_x0020_Name" ma:index="12" nillable="true" ma:displayName="Web Page Name" ma:internalName="Web_x0020_Page_x0020_Name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084B0B-9887-45F4-BED6-1D3ECAFD2385}">
  <ds:schemaRefs>
    <ds:schemaRef ds:uri="http://purl.org/dc/terms/"/>
    <ds:schemaRef ds:uri="http://schemas.microsoft.com/office/2006/metadata/properties"/>
    <ds:schemaRef ds:uri="http://www.w3.org/XML/1998/namespace"/>
    <ds:schemaRef ds:uri="29e5e8b5-a1c8-41b4-8016-68395547961c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5adcec62-9083-44d8-a0a8-4469fda79e37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2E79FB3-3B1D-4844-A7C7-80D2B980164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DD5F0-2C06-45C2-B2CE-CCF1F65F127B}"/>
</file>

<file path=docProps/app.xml><?xml version="1.0" encoding="utf-8"?>
<Properties xmlns="http://schemas.openxmlformats.org/officeDocument/2006/extended-properties" xmlns:vt="http://schemas.openxmlformats.org/officeDocument/2006/docPropsVTypes">
  <TotalTime>41611</TotalTime>
  <Words>723</Words>
  <Application>Microsoft Office PowerPoint</Application>
  <PresentationFormat>Widescreen</PresentationFormat>
  <Paragraphs>183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-apple-system</vt:lpstr>
      <vt:lpstr>Arial</vt:lpstr>
      <vt:lpstr>Calibri</vt:lpstr>
      <vt:lpstr>Myriad Pro</vt:lpstr>
      <vt:lpstr>Myriad Pro Black</vt:lpstr>
      <vt:lpstr>1_Office Theme</vt:lpstr>
      <vt:lpstr>AIMS Redesign Subcommittee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Anything Else?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AIMS Redesign Subcommittee</dc:title>
  <dc:creator>Wells Ling</dc:creator>
  <cp:lastModifiedBy>Wells Ling, PhD</cp:lastModifiedBy>
  <cp:revision>16</cp:revision>
  <dcterms:created xsi:type="dcterms:W3CDTF">2023-05-09T13:38:18Z</dcterms:created>
  <dcterms:modified xsi:type="dcterms:W3CDTF">2024-08-06T19:31:04Z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0x010100777B75D244D3164486FE6D9C09AE4B6A</vt:lpwstr>
  </property>
  <property fmtid="{D5CDD505-2E9C-101B-9397-08002B2CF9AE}" pid="3" name="MediaServiceImageTags">
    <vt:lpwstr/>
  </property>
  <property fmtid="{D5CDD505-2E9C-101B-9397-08002B2CF9AE}" pid="4" name="Order">
    <vt:r8>352400</vt:r8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